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374" autoAdjust="0"/>
  </p:normalViewPr>
  <p:slideViewPr>
    <p:cSldViewPr snapToGrid="0">
      <p:cViewPr>
        <p:scale>
          <a:sx n="73" d="100"/>
          <a:sy n="73" d="100"/>
        </p:scale>
        <p:origin x="-540" y="-72"/>
      </p:cViewPr>
      <p:guideLst>
        <p:guide orient="horz" pos="2160"/>
        <p:guide pos="3840"/>
      </p:guideLst>
    </p:cSldViewPr>
  </p:slideViewPr>
  <p:outlineViewPr>
    <p:cViewPr>
      <p:scale>
        <a:sx n="33" d="100"/>
        <a:sy n="33" d="100"/>
      </p:scale>
      <p:origin x="0" y="-372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3" d="100"/>
          <a:sy n="53" d="100"/>
        </p:scale>
        <p:origin x="284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EEA30A-A496-404E-BC9C-E1C59D10B5F7}" type="datetimeFigureOut">
              <a:rPr lang="ru-RU" smtClean="0"/>
              <a:t>09.06.2020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B8AB7F-D49C-40AE-9FA6-FABE2B49D5A1}" type="slidenum">
              <a:rPr lang="ru-RU" smtClean="0"/>
              <a:t>‹#›</a:t>
            </a:fld>
            <a:endParaRPr lang="ru-RU"/>
          </a:p>
        </p:txBody>
      </p:sp>
    </p:spTree>
    <p:extLst>
      <p:ext uri="{BB962C8B-B14F-4D97-AF65-F5344CB8AC3E}">
        <p14:creationId xmlns:p14="http://schemas.microsoft.com/office/powerpoint/2010/main" val="2462844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4B8AB7F-D49C-40AE-9FA6-FABE2B49D5A1}" type="slidenum">
              <a:rPr lang="ru-RU" smtClean="0"/>
              <a:t>5</a:t>
            </a:fld>
            <a:endParaRPr lang="ru-RU"/>
          </a:p>
        </p:txBody>
      </p:sp>
    </p:spTree>
    <p:extLst>
      <p:ext uri="{BB962C8B-B14F-4D97-AF65-F5344CB8AC3E}">
        <p14:creationId xmlns:p14="http://schemas.microsoft.com/office/powerpoint/2010/main" val="1633174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81F797B-7583-4B1C-A512-A39AC3714C77}" type="datetimeFigureOut">
              <a:rPr lang="ru-RU" smtClean="0"/>
              <a:t>09.06.2020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FE57E7-EF8C-4AD7-8F54-39B8B56011A9}" type="slidenum">
              <a:rPr lang="ru-RU" smtClean="0"/>
              <a:t>‹#›</a:t>
            </a:fld>
            <a:endParaRPr lang="ru-RU"/>
          </a:p>
        </p:txBody>
      </p:sp>
    </p:spTree>
    <p:extLst>
      <p:ext uri="{BB962C8B-B14F-4D97-AF65-F5344CB8AC3E}">
        <p14:creationId xmlns:p14="http://schemas.microsoft.com/office/powerpoint/2010/main" val="1916447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81F797B-7583-4B1C-A512-A39AC3714C77}" type="datetimeFigureOut">
              <a:rPr lang="ru-RU" smtClean="0"/>
              <a:t>09.06.2020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FE57E7-EF8C-4AD7-8F54-39B8B56011A9}" type="slidenum">
              <a:rPr lang="ru-RU" smtClean="0"/>
              <a:t>‹#›</a:t>
            </a:fld>
            <a:endParaRPr lang="ru-RU"/>
          </a:p>
        </p:txBody>
      </p:sp>
    </p:spTree>
    <p:extLst>
      <p:ext uri="{BB962C8B-B14F-4D97-AF65-F5344CB8AC3E}">
        <p14:creationId xmlns:p14="http://schemas.microsoft.com/office/powerpoint/2010/main" val="364309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81F797B-7583-4B1C-A512-A39AC3714C77}" type="datetimeFigureOut">
              <a:rPr lang="ru-RU" smtClean="0"/>
              <a:t>09.06.2020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FE57E7-EF8C-4AD7-8F54-39B8B56011A9}" type="slidenum">
              <a:rPr lang="ru-RU" smtClean="0"/>
              <a:t>‹#›</a:t>
            </a:fld>
            <a:endParaRPr lang="ru-RU"/>
          </a:p>
        </p:txBody>
      </p:sp>
    </p:spTree>
    <p:extLst>
      <p:ext uri="{BB962C8B-B14F-4D97-AF65-F5344CB8AC3E}">
        <p14:creationId xmlns:p14="http://schemas.microsoft.com/office/powerpoint/2010/main" val="894637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81F797B-7583-4B1C-A512-A39AC3714C77}" type="datetimeFigureOut">
              <a:rPr lang="ru-RU" smtClean="0"/>
              <a:t>09.06.2020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FE57E7-EF8C-4AD7-8F54-39B8B56011A9}" type="slidenum">
              <a:rPr lang="ru-RU" smtClean="0"/>
              <a:t>‹#›</a:t>
            </a:fld>
            <a:endParaRPr lang="ru-RU"/>
          </a:p>
        </p:txBody>
      </p:sp>
    </p:spTree>
    <p:extLst>
      <p:ext uri="{BB962C8B-B14F-4D97-AF65-F5344CB8AC3E}">
        <p14:creationId xmlns:p14="http://schemas.microsoft.com/office/powerpoint/2010/main" val="8370108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81F797B-7583-4B1C-A512-A39AC3714C77}" type="datetimeFigureOut">
              <a:rPr lang="ru-RU" smtClean="0"/>
              <a:t>09.06.2020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FE57E7-EF8C-4AD7-8F54-39B8B56011A9}" type="slidenum">
              <a:rPr lang="ru-RU" smtClean="0"/>
              <a:t>‹#›</a:t>
            </a:fld>
            <a:endParaRPr lang="ru-RU"/>
          </a:p>
        </p:txBody>
      </p:sp>
    </p:spTree>
    <p:extLst>
      <p:ext uri="{BB962C8B-B14F-4D97-AF65-F5344CB8AC3E}">
        <p14:creationId xmlns:p14="http://schemas.microsoft.com/office/powerpoint/2010/main" val="2513945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81F797B-7583-4B1C-A512-A39AC3714C77}" type="datetimeFigureOut">
              <a:rPr lang="ru-RU" smtClean="0"/>
              <a:t>09.06.2020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3FE57E7-EF8C-4AD7-8F54-39B8B56011A9}" type="slidenum">
              <a:rPr lang="ru-RU" smtClean="0"/>
              <a:t>‹#›</a:t>
            </a:fld>
            <a:endParaRPr lang="ru-RU"/>
          </a:p>
        </p:txBody>
      </p:sp>
    </p:spTree>
    <p:extLst>
      <p:ext uri="{BB962C8B-B14F-4D97-AF65-F5344CB8AC3E}">
        <p14:creationId xmlns:p14="http://schemas.microsoft.com/office/powerpoint/2010/main" val="92954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81F797B-7583-4B1C-A512-A39AC3714C77}" type="datetimeFigureOut">
              <a:rPr lang="ru-RU" smtClean="0"/>
              <a:t>09.06.2020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3FE57E7-EF8C-4AD7-8F54-39B8B56011A9}" type="slidenum">
              <a:rPr lang="ru-RU" smtClean="0"/>
              <a:t>‹#›</a:t>
            </a:fld>
            <a:endParaRPr lang="ru-RU"/>
          </a:p>
        </p:txBody>
      </p:sp>
    </p:spTree>
    <p:extLst>
      <p:ext uri="{BB962C8B-B14F-4D97-AF65-F5344CB8AC3E}">
        <p14:creationId xmlns:p14="http://schemas.microsoft.com/office/powerpoint/2010/main" val="292988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81F797B-7583-4B1C-A512-A39AC3714C77}" type="datetimeFigureOut">
              <a:rPr lang="ru-RU" smtClean="0"/>
              <a:t>09.06.2020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3FE57E7-EF8C-4AD7-8F54-39B8B56011A9}" type="slidenum">
              <a:rPr lang="ru-RU" smtClean="0"/>
              <a:t>‹#›</a:t>
            </a:fld>
            <a:endParaRPr lang="ru-RU"/>
          </a:p>
        </p:txBody>
      </p:sp>
    </p:spTree>
    <p:extLst>
      <p:ext uri="{BB962C8B-B14F-4D97-AF65-F5344CB8AC3E}">
        <p14:creationId xmlns:p14="http://schemas.microsoft.com/office/powerpoint/2010/main" val="3604776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1F797B-7583-4B1C-A512-A39AC3714C77}" type="datetimeFigureOut">
              <a:rPr lang="ru-RU" smtClean="0"/>
              <a:t>09.06.2020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3FE57E7-EF8C-4AD7-8F54-39B8B56011A9}" type="slidenum">
              <a:rPr lang="ru-RU" smtClean="0"/>
              <a:t>‹#›</a:t>
            </a:fld>
            <a:endParaRPr lang="ru-RU"/>
          </a:p>
        </p:txBody>
      </p:sp>
    </p:spTree>
    <p:extLst>
      <p:ext uri="{BB962C8B-B14F-4D97-AF65-F5344CB8AC3E}">
        <p14:creationId xmlns:p14="http://schemas.microsoft.com/office/powerpoint/2010/main" val="1450898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81F797B-7583-4B1C-A512-A39AC3714C77}" type="datetimeFigureOut">
              <a:rPr lang="ru-RU" smtClean="0"/>
              <a:t>09.06.2020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3FE57E7-EF8C-4AD7-8F54-39B8B56011A9}" type="slidenum">
              <a:rPr lang="ru-RU" smtClean="0"/>
              <a:t>‹#›</a:t>
            </a:fld>
            <a:endParaRPr lang="ru-RU"/>
          </a:p>
        </p:txBody>
      </p:sp>
    </p:spTree>
    <p:extLst>
      <p:ext uri="{BB962C8B-B14F-4D97-AF65-F5344CB8AC3E}">
        <p14:creationId xmlns:p14="http://schemas.microsoft.com/office/powerpoint/2010/main" val="4128453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81F797B-7583-4B1C-A512-A39AC3714C77}" type="datetimeFigureOut">
              <a:rPr lang="ru-RU" smtClean="0"/>
              <a:t>09.06.2020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3FE57E7-EF8C-4AD7-8F54-39B8B56011A9}" type="slidenum">
              <a:rPr lang="ru-RU" smtClean="0"/>
              <a:t>‹#›</a:t>
            </a:fld>
            <a:endParaRPr lang="ru-RU"/>
          </a:p>
        </p:txBody>
      </p:sp>
    </p:spTree>
    <p:extLst>
      <p:ext uri="{BB962C8B-B14F-4D97-AF65-F5344CB8AC3E}">
        <p14:creationId xmlns:p14="http://schemas.microsoft.com/office/powerpoint/2010/main" val="273997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1F797B-7583-4B1C-A512-A39AC3714C77}" type="datetimeFigureOut">
              <a:rPr lang="ru-RU" smtClean="0"/>
              <a:t>09.06.2020</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E57E7-EF8C-4AD7-8F54-39B8B56011A9}" type="slidenum">
              <a:rPr lang="ru-RU" smtClean="0"/>
              <a:t>‹#›</a:t>
            </a:fld>
            <a:endParaRPr lang="ru-RU"/>
          </a:p>
        </p:txBody>
      </p:sp>
    </p:spTree>
    <p:extLst>
      <p:ext uri="{BB962C8B-B14F-4D97-AF65-F5344CB8AC3E}">
        <p14:creationId xmlns:p14="http://schemas.microsoft.com/office/powerpoint/2010/main" val="2545689026"/>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77922" y="1777458"/>
            <a:ext cx="9890078" cy="2387600"/>
          </a:xfrm>
          <a:noFill/>
        </p:spPr>
        <p:txBody>
          <a:bodyPr>
            <a:normAutofit/>
          </a:bodyPr>
          <a:lstStyle/>
          <a:p>
            <a:pPr>
              <a:lnSpc>
                <a:spcPct val="100000"/>
              </a:lnSpc>
            </a:pPr>
            <a:r>
              <a:rPr lang="en-US" b="1" cap="small" dirty="0">
                <a:solidFill>
                  <a:srgbClr val="FFC000"/>
                </a:solidFill>
                <a:effectLst>
                  <a:outerShdw blurRad="38100" dist="38100" dir="2700000" algn="tl">
                    <a:srgbClr val="000000">
                      <a:alpha val="43137"/>
                    </a:srgbClr>
                  </a:outerShdw>
                </a:effectLst>
                <a:latin typeface="+mn-lt"/>
              </a:rPr>
              <a:t>The impact of </a:t>
            </a:r>
            <a:r>
              <a:rPr lang="en-US" b="1" cap="small" dirty="0" smtClean="0">
                <a:solidFill>
                  <a:srgbClr val="FFC000"/>
                </a:solidFill>
                <a:effectLst>
                  <a:outerShdw blurRad="38100" dist="38100" dir="2700000" algn="tl">
                    <a:srgbClr val="000000">
                      <a:alpha val="43137"/>
                    </a:srgbClr>
                  </a:outerShdw>
                </a:effectLst>
                <a:latin typeface="+mn-lt"/>
              </a:rPr>
              <a:t>COVID-19 </a:t>
            </a:r>
            <a:r>
              <a:rPr lang="en-US" b="1" cap="small" dirty="0">
                <a:solidFill>
                  <a:srgbClr val="FFC000"/>
                </a:solidFill>
                <a:effectLst>
                  <a:outerShdw blurRad="38100" dist="38100" dir="2700000" algn="tl">
                    <a:srgbClr val="000000">
                      <a:alpha val="43137"/>
                    </a:srgbClr>
                  </a:outerShdw>
                </a:effectLst>
                <a:latin typeface="+mn-lt"/>
              </a:rPr>
              <a:t>on pasture use in Uzbekistan</a:t>
            </a:r>
            <a:endParaRPr lang="ru-RU" dirty="0">
              <a:solidFill>
                <a:srgbClr val="FFC000"/>
              </a:solidFill>
              <a:effectLst>
                <a:outerShdw blurRad="38100" dist="38100" dir="2700000" algn="tl">
                  <a:srgbClr val="000000">
                    <a:alpha val="43137"/>
                  </a:srgbClr>
                </a:outerShdw>
              </a:effectLst>
              <a:latin typeface="+mn-lt"/>
            </a:endParaRPr>
          </a:p>
        </p:txBody>
      </p:sp>
      <p:sp>
        <p:nvSpPr>
          <p:cNvPr id="3" name="Подзаголовок 2"/>
          <p:cNvSpPr>
            <a:spLocks noGrp="1"/>
          </p:cNvSpPr>
          <p:nvPr>
            <p:ph type="subTitle" idx="1"/>
          </p:nvPr>
        </p:nvSpPr>
        <p:spPr>
          <a:xfrm>
            <a:off x="1524000" y="4284426"/>
            <a:ext cx="9144000" cy="1655762"/>
          </a:xfrm>
        </p:spPr>
        <p:txBody>
          <a:bodyPr/>
          <a:lstStyle/>
          <a:p>
            <a:pPr algn="r"/>
            <a:r>
              <a:rPr lang="en-US" dirty="0" smtClean="0"/>
              <a:t>Professor </a:t>
            </a:r>
            <a:r>
              <a:rPr lang="en-US" dirty="0" err="1" smtClean="0"/>
              <a:t>Tulkin</a:t>
            </a:r>
            <a:r>
              <a:rPr lang="en-US" dirty="0" smtClean="0"/>
              <a:t> </a:t>
            </a:r>
            <a:r>
              <a:rPr lang="en-US" dirty="0" err="1" smtClean="0"/>
              <a:t>Farmanov</a:t>
            </a:r>
            <a:r>
              <a:rPr lang="en-US" dirty="0" smtClean="0"/>
              <a:t>, Ministry of Agriculture </a:t>
            </a:r>
          </a:p>
          <a:p>
            <a:pPr algn="r"/>
            <a:r>
              <a:rPr lang="en-US" dirty="0" smtClean="0"/>
              <a:t> Post Doc Rustam Muradov, UNDP Uzbekistan</a:t>
            </a:r>
          </a:p>
          <a:p>
            <a:pPr algn="r"/>
            <a:r>
              <a:rPr lang="en-US" dirty="0" smtClean="0"/>
              <a:t>Tashkent, Uzbekistan</a:t>
            </a:r>
            <a:endParaRPr lang="ru-RU" dirty="0"/>
          </a:p>
        </p:txBody>
      </p:sp>
    </p:spTree>
    <p:extLst>
      <p:ext uri="{BB962C8B-B14F-4D97-AF65-F5344CB8AC3E}">
        <p14:creationId xmlns:p14="http://schemas.microsoft.com/office/powerpoint/2010/main" val="706966378"/>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b="1" i="1" dirty="0">
                <a:solidFill>
                  <a:srgbClr val="FFC000"/>
                </a:solidFill>
              </a:rPr>
              <a:t>Brief information on pasture use</a:t>
            </a:r>
            <a:endParaRPr lang="ru-RU" dirty="0">
              <a:solidFill>
                <a:srgbClr val="FFC000"/>
              </a:solidFill>
            </a:endParaRPr>
          </a:p>
        </p:txBody>
      </p:sp>
      <p:pic>
        <p:nvPicPr>
          <p:cNvPr id="8" name="Объект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83188" y="1132808"/>
            <a:ext cx="6172200" cy="4582858"/>
          </a:xfrm>
        </p:spPr>
      </p:pic>
      <p:sp>
        <p:nvSpPr>
          <p:cNvPr id="6" name="Текст 5"/>
          <p:cNvSpPr>
            <a:spLocks noGrp="1"/>
          </p:cNvSpPr>
          <p:nvPr>
            <p:ph type="body" sz="half" idx="2"/>
          </p:nvPr>
        </p:nvSpPr>
        <p:spPr>
          <a:xfrm>
            <a:off x="586854" y="2057399"/>
            <a:ext cx="4339988" cy="4479879"/>
          </a:xfrm>
        </p:spPr>
        <p:txBody>
          <a:bodyPr>
            <a:normAutofit/>
          </a:bodyPr>
          <a:lstStyle/>
          <a:p>
            <a:pPr algn="just"/>
            <a:r>
              <a:rPr lang="en-US" sz="1800" dirty="0"/>
              <a:t>The area of pastures and hayfields is about 21.1 million hectares, or 46.5% of the entire territory of Uzbekistan, where about 2.5 million people </a:t>
            </a:r>
            <a:r>
              <a:rPr lang="en-US" sz="1800" dirty="0" smtClean="0"/>
              <a:t>live</a:t>
            </a:r>
          </a:p>
          <a:p>
            <a:pPr algn="just"/>
            <a:r>
              <a:rPr lang="en-US" sz="1800" dirty="0"/>
              <a:t>The livestock </a:t>
            </a:r>
            <a:r>
              <a:rPr lang="en-US" sz="1800" dirty="0" smtClean="0"/>
              <a:t>main part - </a:t>
            </a:r>
            <a:r>
              <a:rPr lang="en-US" sz="1800" dirty="0"/>
              <a:t>up to 87% of the total livestock in the Republic belongs to private households, </a:t>
            </a:r>
            <a:r>
              <a:rPr lang="en-US" sz="1800" dirty="0" smtClean="0"/>
              <a:t>but they </a:t>
            </a:r>
            <a:r>
              <a:rPr lang="en-US" sz="1800" dirty="0"/>
              <a:t>do not have pasture land in constant use.</a:t>
            </a:r>
            <a:endParaRPr lang="ru-RU" sz="1800" dirty="0"/>
          </a:p>
          <a:p>
            <a:pPr algn="just"/>
            <a:r>
              <a:rPr lang="en-US" sz="1800" dirty="0"/>
              <a:t>Cattle grazing is concentrated and haphazard around settlements, pasture use is free and illegitimate, pastures of other business entities are often used.</a:t>
            </a:r>
            <a:endParaRPr lang="ru-RU" sz="1800" dirty="0"/>
          </a:p>
        </p:txBody>
      </p:sp>
    </p:spTree>
    <p:extLst>
      <p:ext uri="{BB962C8B-B14F-4D97-AF65-F5344CB8AC3E}">
        <p14:creationId xmlns:p14="http://schemas.microsoft.com/office/powerpoint/2010/main" val="4156479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8490" y="102356"/>
            <a:ext cx="4403535" cy="1436428"/>
          </a:xfrm>
        </p:spPr>
        <p:txBody>
          <a:bodyPr/>
          <a:lstStyle/>
          <a:p>
            <a:r>
              <a:rPr lang="en-US" b="1" i="1" dirty="0" smtClean="0">
                <a:solidFill>
                  <a:srgbClr val="FFC000"/>
                </a:solidFill>
              </a:rPr>
              <a:t>COVID-19 </a:t>
            </a:r>
            <a:r>
              <a:rPr lang="en-US" b="1" i="1" dirty="0">
                <a:solidFill>
                  <a:srgbClr val="FFC000"/>
                </a:solidFill>
              </a:rPr>
              <a:t>in Uzbekistan</a:t>
            </a:r>
            <a:endParaRPr lang="ru-RU" dirty="0">
              <a:solidFill>
                <a:srgbClr val="FFC000"/>
              </a:solidFill>
            </a:endParaRPr>
          </a:p>
        </p:txBody>
      </p:sp>
      <p:sp>
        <p:nvSpPr>
          <p:cNvPr id="5" name="Объект 4"/>
          <p:cNvSpPr>
            <a:spLocks noGrp="1"/>
          </p:cNvSpPr>
          <p:nvPr>
            <p:ph type="body" sz="half" idx="2"/>
          </p:nvPr>
        </p:nvSpPr>
        <p:spPr>
          <a:xfrm>
            <a:off x="229413" y="1538784"/>
            <a:ext cx="4722126" cy="4998494"/>
          </a:xfrm>
        </p:spPr>
        <p:txBody>
          <a:bodyPr>
            <a:noAutofit/>
          </a:bodyPr>
          <a:lstStyle/>
          <a:p>
            <a:pPr marL="342900" indent="-342900">
              <a:buFont typeface="Arial" panose="020B0604020202020204" pitchFamily="34" charset="0"/>
              <a:buChar char="•"/>
            </a:pPr>
            <a:r>
              <a:rPr lang="en-US" sz="1800" dirty="0"/>
              <a:t>The first coronavirus infection in Uzbekistan was detected on March 15. In the regions of Uzbekistan where infections have been identified, emergency measures have been introduced to prevent the spread of infection</a:t>
            </a:r>
            <a:r>
              <a:rPr lang="en-US" sz="1800" dirty="0" smtClean="0"/>
              <a:t>.</a:t>
            </a:r>
          </a:p>
          <a:p>
            <a:pPr marL="342900" indent="-342900">
              <a:buFont typeface="Arial" panose="020B0604020202020204" pitchFamily="34" charset="0"/>
              <a:buChar char="•"/>
            </a:pPr>
            <a:r>
              <a:rPr lang="en-US" sz="1800" dirty="0" smtClean="0"/>
              <a:t>The </a:t>
            </a:r>
            <a:r>
              <a:rPr lang="en-US" sz="1800" dirty="0"/>
              <a:t>greatest spread of the virus is observed in the capital, regional centers and among a group of people who arrived on a charter flight to their homeland from other countries of the world</a:t>
            </a:r>
            <a:r>
              <a:rPr lang="en-US" sz="1800" dirty="0" smtClean="0"/>
              <a:t>;</a:t>
            </a:r>
          </a:p>
          <a:p>
            <a:pPr marL="342900" indent="-342900">
              <a:buFont typeface="Arial" panose="020B0604020202020204" pitchFamily="34" charset="0"/>
              <a:buChar char="•"/>
            </a:pPr>
            <a:r>
              <a:rPr lang="en-US" sz="1800" dirty="0" smtClean="0"/>
              <a:t>Restriction of </a:t>
            </a:r>
            <a:r>
              <a:rPr lang="en-US" sz="1800" dirty="0"/>
              <a:t>transport between regions and districts, as well as in Tashkent, with the exception of food products (agricultural food products, etc.) to the capital and regional centers</a:t>
            </a:r>
            <a:r>
              <a:rPr lang="en-US" sz="1800" dirty="0" smtClean="0"/>
              <a:t>;</a:t>
            </a:r>
          </a:p>
          <a:p>
            <a:pPr marL="342900" indent="-342900">
              <a:buFont typeface="Arial" panose="020B0604020202020204" pitchFamily="34" charset="0"/>
              <a:buChar char="•"/>
            </a:pPr>
            <a:r>
              <a:rPr lang="en-US" sz="1800" dirty="0" smtClean="0"/>
              <a:t>Full isolation </a:t>
            </a:r>
            <a:r>
              <a:rPr lang="en-US" sz="1800" dirty="0"/>
              <a:t>of labor migrants arriving from foreign countries</a:t>
            </a:r>
            <a:r>
              <a:rPr lang="en-US" sz="1800" dirty="0" smtClean="0"/>
              <a:t>.</a:t>
            </a:r>
            <a:endParaRPr lang="en-US" sz="1800" dirty="0"/>
          </a:p>
        </p:txBody>
      </p:sp>
      <p:pic>
        <p:nvPicPr>
          <p:cNvPr id="14" name="Рисунок 13"/>
          <p:cNvPicPr>
            <a:picLocks noChangeAspect="1"/>
          </p:cNvPicPr>
          <p:nvPr/>
        </p:nvPicPr>
        <p:blipFill rotWithShape="1">
          <a:blip r:embed="rId2"/>
          <a:srcRect l="12626" r="16750"/>
          <a:stretch/>
        </p:blipFill>
        <p:spPr>
          <a:xfrm>
            <a:off x="5036658" y="1089689"/>
            <a:ext cx="6868568" cy="5038156"/>
          </a:xfrm>
          <a:prstGeom prst="rect">
            <a:avLst/>
          </a:prstGeom>
        </p:spPr>
      </p:pic>
    </p:spTree>
    <p:extLst>
      <p:ext uri="{BB962C8B-B14F-4D97-AF65-F5344CB8AC3E}">
        <p14:creationId xmlns:p14="http://schemas.microsoft.com/office/powerpoint/2010/main" val="368260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i="1" dirty="0">
                <a:solidFill>
                  <a:srgbClr val="FFC000"/>
                </a:solidFill>
              </a:rPr>
              <a:t>COVID-19 </a:t>
            </a:r>
            <a:r>
              <a:rPr lang="en-US" b="1" i="1" dirty="0" smtClean="0">
                <a:solidFill>
                  <a:srgbClr val="FFC000"/>
                </a:solidFill>
              </a:rPr>
              <a:t>and pasture use</a:t>
            </a:r>
            <a:endParaRPr lang="ru-RU" dirty="0">
              <a:solidFill>
                <a:srgbClr val="FFC000"/>
              </a:solidFill>
            </a:endParaRPr>
          </a:p>
        </p:txBody>
      </p:sp>
      <p:sp>
        <p:nvSpPr>
          <p:cNvPr id="5" name="Объект 4"/>
          <p:cNvSpPr>
            <a:spLocks noGrp="1"/>
          </p:cNvSpPr>
          <p:nvPr>
            <p:ph idx="1"/>
          </p:nvPr>
        </p:nvSpPr>
        <p:spPr/>
        <p:txBody>
          <a:bodyPr>
            <a:noAutofit/>
          </a:bodyPr>
          <a:lstStyle/>
          <a:p>
            <a:pPr lvl="0" algn="just"/>
            <a:r>
              <a:rPr lang="en-US" sz="1800" b="1" i="1" dirty="0"/>
              <a:t>Scientific support of pasture events - </a:t>
            </a:r>
            <a:r>
              <a:rPr lang="en-US" sz="1800" i="1" dirty="0"/>
              <a:t>in connection with isolation / quarantine of the trip of scientists - employees of the research institute for pasture use, </a:t>
            </a:r>
            <a:r>
              <a:rPr lang="en-US" sz="1800" i="1" dirty="0" err="1" smtClean="0"/>
              <a:t>geobotanic</a:t>
            </a:r>
            <a:r>
              <a:rPr lang="en-US" sz="1800" i="1" dirty="0" smtClean="0"/>
              <a:t>, </a:t>
            </a:r>
            <a:r>
              <a:rPr lang="en-US" sz="1800" i="1" dirty="0"/>
              <a:t>animal husbandry, etc. in pasture areas temporarily suspended (March-June) , there were problems with conducting </a:t>
            </a:r>
            <a:r>
              <a:rPr lang="en-US" sz="1800" i="1" dirty="0" err="1"/>
              <a:t>geobotanical</a:t>
            </a:r>
            <a:r>
              <a:rPr lang="en-US" sz="1800" i="1" dirty="0"/>
              <a:t> surveys, drawing up grazing plans, etc. </a:t>
            </a:r>
            <a:endParaRPr lang="ru-RU" sz="1800" dirty="0"/>
          </a:p>
          <a:p>
            <a:pPr lvl="0" algn="just"/>
            <a:r>
              <a:rPr lang="en-US" sz="1800" b="1" i="1" dirty="0"/>
              <a:t>Restoration of pasture vegetation </a:t>
            </a:r>
            <a:r>
              <a:rPr lang="en-US" sz="1800" i="1" dirty="0"/>
              <a:t>- the construction of fencing of pasture crop nurseries, along with the provision of seeds for highly productive pasture crops, is being delayed. A decrease in activity in the repair and reconstruction of water pipelines, </a:t>
            </a:r>
            <a:r>
              <a:rPr lang="en-US" sz="1800" i="1" dirty="0" smtClean="0"/>
              <a:t>other </a:t>
            </a:r>
            <a:r>
              <a:rPr lang="en-US" sz="1800" i="1" dirty="0"/>
              <a:t>pasture infrastructure . </a:t>
            </a:r>
            <a:endParaRPr lang="ru-RU" sz="1800" dirty="0"/>
          </a:p>
          <a:p>
            <a:pPr lvl="0" algn="just"/>
            <a:r>
              <a:rPr lang="en-US" sz="1800" b="1" i="1" dirty="0"/>
              <a:t>The provision of fodder </a:t>
            </a:r>
            <a:r>
              <a:rPr lang="en-US" sz="1800" dirty="0"/>
              <a:t>is </a:t>
            </a:r>
            <a:r>
              <a:rPr lang="en-US" sz="1800" i="1" dirty="0"/>
              <a:t>a relatively rainy spring of 2020, which contributed to an increase in the yield of pasture natural fodder plants , so there is no feed shortage for areas with traditional animal husbandry . The gradual removal of quarantine will allow shepherds to migrate from pasture to irrigated areas to graze livestock on grain fields. </a:t>
            </a:r>
            <a:endParaRPr lang="ru-RU" sz="1800" i="1" dirty="0"/>
          </a:p>
          <a:p>
            <a:pPr lvl="0" algn="just"/>
            <a:r>
              <a:rPr lang="en-US" sz="1800" i="1" dirty="0"/>
              <a:t>In connection with the </a:t>
            </a:r>
            <a:r>
              <a:rPr lang="en-US" sz="1800" b="1" i="1" dirty="0"/>
              <a:t>increase in unforeseen types of costs in the country's budget</a:t>
            </a:r>
            <a:r>
              <a:rPr lang="en-US" sz="1800" i="1" dirty="0"/>
              <a:t>, the Government is forced to review budget revenues and expenses, and reduce some types of costs, for example, the construction of new wells / boreholes, drilling and other significant socio-economic measures.</a:t>
            </a:r>
            <a:endParaRPr lang="ru-RU" sz="1800" i="1" dirty="0"/>
          </a:p>
          <a:p>
            <a:endParaRPr lang="ru-RU" sz="1800" dirty="0"/>
          </a:p>
        </p:txBody>
      </p:sp>
    </p:spTree>
    <p:extLst>
      <p:ext uri="{BB962C8B-B14F-4D97-AF65-F5344CB8AC3E}">
        <p14:creationId xmlns:p14="http://schemas.microsoft.com/office/powerpoint/2010/main" val="11274297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err="1" smtClean="0">
                <a:solidFill>
                  <a:srgbClr val="FFC000"/>
                </a:solidFill>
              </a:rPr>
              <a:t>Conclusions</a:t>
            </a:r>
            <a:endParaRPr lang="ru-RU" dirty="0">
              <a:solidFill>
                <a:srgbClr val="FFC000"/>
              </a:solidFill>
            </a:endParaRPr>
          </a:p>
        </p:txBody>
      </p:sp>
      <p:sp>
        <p:nvSpPr>
          <p:cNvPr id="3" name="Объект 2"/>
          <p:cNvSpPr>
            <a:spLocks noGrp="1"/>
          </p:cNvSpPr>
          <p:nvPr>
            <p:ph idx="1"/>
          </p:nvPr>
        </p:nvSpPr>
        <p:spPr/>
        <p:txBody>
          <a:bodyPr>
            <a:normAutofit/>
          </a:bodyPr>
          <a:lstStyle/>
          <a:p>
            <a:pPr marL="514350" lvl="0" indent="-514350">
              <a:buFont typeface="+mj-lt"/>
              <a:buAutoNum type="arabicPeriod"/>
            </a:pPr>
            <a:r>
              <a:rPr lang="en-US" sz="1800" dirty="0"/>
              <a:t>The government is using economic leverage to reduce the impact of quarantine on the socio-economic situation of not only the activities of business entities, but also of every citizen of the country;</a:t>
            </a:r>
            <a:endParaRPr lang="ru-RU" sz="1800" dirty="0"/>
          </a:p>
          <a:p>
            <a:pPr marL="514350" lvl="0" indent="-514350">
              <a:buFont typeface="+mj-lt"/>
              <a:buAutoNum type="arabicPeriod"/>
            </a:pPr>
            <a:r>
              <a:rPr lang="en-US" sz="1800" dirty="0"/>
              <a:t>Pasture business entities are offered various loans for the purchase of machinery, production of products for export , loan repayment periods are repaid or extended;</a:t>
            </a:r>
            <a:endParaRPr lang="ru-RU" sz="1800" dirty="0"/>
          </a:p>
          <a:p>
            <a:pPr marL="514350" lvl="0" indent="-514350">
              <a:buFont typeface="+mj-lt"/>
              <a:buAutoNum type="arabicPeriod"/>
            </a:pPr>
            <a:r>
              <a:rPr lang="en-US" sz="1800" dirty="0"/>
              <a:t>Practical assistance was provided to vulnerable segments of the population through targeted transfers of funds, food, </a:t>
            </a:r>
            <a:r>
              <a:rPr lang="en-US" sz="1800" dirty="0" err="1"/>
              <a:t>etc</a:t>
            </a:r>
            <a:r>
              <a:rPr lang="en-US" sz="1800" dirty="0"/>
              <a:t> .; </a:t>
            </a:r>
            <a:endParaRPr lang="ru-RU" sz="1800" dirty="0"/>
          </a:p>
          <a:p>
            <a:pPr marL="514350" lvl="0" indent="-514350">
              <a:buFont typeface="+mj-lt"/>
              <a:buAutoNum type="arabicPeriod"/>
            </a:pPr>
            <a:r>
              <a:rPr lang="en-US" sz="1800" dirty="0"/>
              <a:t>Practical assistance was provided for exporting products, modernizing production, etc. </a:t>
            </a:r>
            <a:endParaRPr lang="ru-RU" sz="1800" dirty="0"/>
          </a:p>
          <a:p>
            <a:pPr marL="514350" indent="-514350">
              <a:buFont typeface="+mj-lt"/>
              <a:buAutoNum type="arabicPeriod"/>
            </a:pPr>
            <a:r>
              <a:rPr lang="en-US" sz="1800" dirty="0"/>
              <a:t>The purpose of the provision of aid - Support for businesses and every citizen in this difficult situation; the population is not infected with the virus; all families remained at home in the pasture territory; to prevent the deterioration of the socio-economic situation of grazing livestock and grazing villages in general. </a:t>
            </a:r>
            <a:endParaRPr lang="ru-RU" sz="1800" dirty="0"/>
          </a:p>
        </p:txBody>
      </p:sp>
    </p:spTree>
    <p:extLst>
      <p:ext uri="{BB962C8B-B14F-4D97-AF65-F5344CB8AC3E}">
        <p14:creationId xmlns:p14="http://schemas.microsoft.com/office/powerpoint/2010/main" val="1341156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607</Words>
  <Application>Microsoft Office PowerPoint</Application>
  <PresentationFormat>Custom</PresentationFormat>
  <Paragraphs>25</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The impact of COVID-19 on pasture use in Uzbekistan</vt:lpstr>
      <vt:lpstr>Brief information on pasture use</vt:lpstr>
      <vt:lpstr>COVID-19 in Uzbekistan</vt:lpstr>
      <vt:lpstr>COVID-19 and pasture use</vt:lpstr>
      <vt:lpstr>Conclusions</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Влияние КОВИД-19 на пастбище пользование в Узбекистане</dc:title>
  <dc:creator>Rustam</dc:creator>
  <cp:lastModifiedBy>Admin</cp:lastModifiedBy>
  <cp:revision>11</cp:revision>
  <dcterms:created xsi:type="dcterms:W3CDTF">2020-06-09T05:01:36Z</dcterms:created>
  <dcterms:modified xsi:type="dcterms:W3CDTF">2020-06-09T08:14:39Z</dcterms:modified>
</cp:coreProperties>
</file>